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5" r:id="rId3"/>
    <p:sldId id="276" r:id="rId4"/>
    <p:sldId id="277" r:id="rId5"/>
    <p:sldId id="278" r:id="rId6"/>
    <p:sldId id="279" r:id="rId7"/>
    <p:sldId id="256" r:id="rId8"/>
    <p:sldId id="262" r:id="rId9"/>
    <p:sldId id="273" r:id="rId10"/>
    <p:sldId id="260" r:id="rId11"/>
    <p:sldId id="263" r:id="rId12"/>
    <p:sldId id="261" r:id="rId13"/>
    <p:sldId id="257" r:id="rId14"/>
    <p:sldId id="264" r:id="rId15"/>
    <p:sldId id="258" r:id="rId16"/>
    <p:sldId id="265" r:id="rId17"/>
    <p:sldId id="259" r:id="rId18"/>
    <p:sldId id="266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F858-8062-409A-B812-7A6E7212194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175D-FF20-4BE5-AE31-5BE980AA8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45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F858-8062-409A-B812-7A6E7212194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175D-FF20-4BE5-AE31-5BE980AA8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28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F858-8062-409A-B812-7A6E7212194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175D-FF20-4BE5-AE31-5BE980AA8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00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F858-8062-409A-B812-7A6E7212194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175D-FF20-4BE5-AE31-5BE980AA8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61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F858-8062-409A-B812-7A6E7212194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175D-FF20-4BE5-AE31-5BE980AA8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31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F858-8062-409A-B812-7A6E7212194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175D-FF20-4BE5-AE31-5BE980AA8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74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F858-8062-409A-B812-7A6E7212194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175D-FF20-4BE5-AE31-5BE980AA8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40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F858-8062-409A-B812-7A6E7212194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175D-FF20-4BE5-AE31-5BE980AA8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60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F858-8062-409A-B812-7A6E7212194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175D-FF20-4BE5-AE31-5BE980AA8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82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F858-8062-409A-B812-7A6E7212194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175D-FF20-4BE5-AE31-5BE980AA8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13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F858-8062-409A-B812-7A6E7212194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175D-FF20-4BE5-AE31-5BE980AA8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33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6F858-8062-409A-B812-7A6E7212194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175D-FF20-4BE5-AE31-5BE980AA8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90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>
          <a:xfrm>
            <a:off x="2927351" y="2205038"/>
            <a:ext cx="6432549" cy="2952750"/>
          </a:xfrm>
        </p:spPr>
        <p:txBody>
          <a:bodyPr/>
          <a:lstStyle/>
          <a:p>
            <a:pPr algn="ctr" eaLnBrk="1" hangingPunct="1"/>
            <a:r>
              <a:rPr lang="ru-RU" altLang="ru-RU" sz="5400" dirty="0" smtClean="0">
                <a:latin typeface="Monotype Corsiva" pitchFamily="66" charset="0"/>
              </a:rPr>
              <a:t>Гимнастика </a:t>
            </a:r>
            <a:br>
              <a:rPr lang="ru-RU" altLang="ru-RU" sz="5400" dirty="0" smtClean="0">
                <a:latin typeface="Monotype Corsiva" pitchFamily="66" charset="0"/>
              </a:rPr>
            </a:br>
            <a:r>
              <a:rPr lang="ru-RU" altLang="ru-RU" sz="5400" dirty="0" smtClean="0">
                <a:latin typeface="Monotype Corsiva" pitchFamily="66" charset="0"/>
              </a:rPr>
              <a:t>для глаз</a:t>
            </a:r>
          </a:p>
        </p:txBody>
      </p:sp>
      <p:pic>
        <p:nvPicPr>
          <p:cNvPr id="2053" name="Picture 9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233084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тише, тише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9164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стрекоза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теремок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36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24715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</p:spPr>
      </p:pic>
    </p:spTree>
    <p:extLst>
      <p:ext uri="{BB962C8B-B14F-4D97-AF65-F5344CB8AC3E}">
        <p14:creationId xmlns:p14="http://schemas.microsoft.com/office/powerpoint/2010/main" xmlns="" val="241271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30178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188913"/>
            <a:ext cx="92604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267" y="260351"/>
            <a:ext cx="9383184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7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ПОНЕДЕЛЬНИК</a:t>
            </a:r>
            <a:endParaRPr lang="ru-RU" sz="5400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079" name="Rectangle 18"/>
          <p:cNvSpPr>
            <a:spLocks noGrp="1" noChangeArrowheads="1"/>
          </p:cNvSpPr>
          <p:nvPr>
            <p:ph idx="1"/>
          </p:nvPr>
        </p:nvSpPr>
        <p:spPr>
          <a:xfrm>
            <a:off x="1007534" y="1341439"/>
            <a:ext cx="10945284" cy="478472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Всю неделю по - порядку,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Глазки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делают зарядку.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понедельник, как проснутся,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Глазки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солнцу улыбнутся,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Вниз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посмотрят на траву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обратно в высоту.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Поднять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глаза вверх; опустить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книзу,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неподвижна; (снимает глазное напряжение).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188913"/>
            <a:ext cx="92604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267" y="260351"/>
            <a:ext cx="9383184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678517" y="274638"/>
            <a:ext cx="8930216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8800" dirty="0" smtClean="0">
                <a:solidFill>
                  <a:srgbClr val="00B050"/>
                </a:solidFill>
                <a:latin typeface="Monotype Corsiva" pitchFamily="66" charset="0"/>
              </a:rPr>
              <a:t>Цель: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136470" y="1332411"/>
            <a:ext cx="9939686" cy="475456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altLang="ru-RU" dirty="0" smtClean="0"/>
              <a:t> </a:t>
            </a:r>
            <a:r>
              <a:rPr lang="ru-RU" altLang="ru-RU" sz="4500" b="1" dirty="0" smtClean="0">
                <a:latin typeface="Times New Roman" pitchFamily="18" charset="0"/>
                <a:cs typeface="Times New Roman" pitchFamily="18" charset="0"/>
              </a:rPr>
              <a:t>профилактика нарушений зрения дошкольников.</a:t>
            </a:r>
            <a:endParaRPr lang="ru-RU" alt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altLang="ru-RU" sz="51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sz="51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Задачи</a:t>
            </a:r>
            <a:r>
              <a:rPr lang="ru-RU" altLang="ru-RU" sz="51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:</a:t>
            </a:r>
            <a:endParaRPr lang="ru-RU" altLang="ru-RU" sz="3800" dirty="0" smtClean="0">
              <a:solidFill>
                <a:srgbClr val="00B050"/>
              </a:solidFill>
            </a:endParaRP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altLang="ru-RU" sz="3800" dirty="0"/>
              <a:t> </a:t>
            </a:r>
            <a:r>
              <a:rPr lang="ru-RU" altLang="ru-RU" sz="4500" b="1" dirty="0">
                <a:latin typeface="Times New Roman" pitchFamily="18" charset="0"/>
                <a:cs typeface="Times New Roman" pitchFamily="18" charset="0"/>
              </a:rPr>
              <a:t>предупреждение утомления;</a:t>
            </a: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altLang="ru-RU" sz="4500" b="1" dirty="0" smtClean="0"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altLang="ru-RU" sz="4500" b="1" dirty="0">
                <a:latin typeface="Times New Roman" pitchFamily="18" charset="0"/>
                <a:cs typeface="Times New Roman" pitchFamily="18" charset="0"/>
              </a:rPr>
              <a:t>глазных мышц;</a:t>
            </a: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altLang="ru-RU" sz="4500" b="1" dirty="0" smtClean="0">
                <a:latin typeface="Times New Roman" pitchFamily="18" charset="0"/>
                <a:cs typeface="Times New Roman" pitchFamily="18" charset="0"/>
              </a:rPr>
              <a:t>снятие </a:t>
            </a:r>
            <a:r>
              <a:rPr lang="ru-RU" altLang="ru-RU" sz="4500" b="1" dirty="0">
                <a:latin typeface="Times New Roman" pitchFamily="18" charset="0"/>
                <a:cs typeface="Times New Roman" pitchFamily="18" charset="0"/>
              </a:rPr>
              <a:t>напряжения;</a:t>
            </a: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altLang="ru-RU" sz="4500" b="1" dirty="0" smtClean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altLang="ru-RU" sz="4500" b="1" dirty="0">
                <a:latin typeface="Times New Roman" pitchFamily="18" charset="0"/>
                <a:cs typeface="Times New Roman" pitchFamily="18" charset="0"/>
              </a:rPr>
              <a:t>оздоровление зрительного аппарата</a:t>
            </a:r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altLang="ru-RU" sz="3600" dirty="0"/>
          </a:p>
          <a:p>
            <a:pPr marL="0" indent="0" eaLnBrk="1" hangingPunct="1">
              <a:buFontTx/>
              <a:buNone/>
              <a:defRPr/>
            </a:pPr>
            <a:endParaRPr lang="ru-RU" altLang="ru-RU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 </a:t>
            </a:r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188913"/>
            <a:ext cx="92604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267" y="260351"/>
            <a:ext cx="9383184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7"/>
          <p:cNvSpPr>
            <a:spLocks noGrp="1" noChangeArrowheads="1"/>
          </p:cNvSpPr>
          <p:nvPr>
            <p:ph type="title"/>
          </p:nvPr>
        </p:nvSpPr>
        <p:spPr>
          <a:xfrm>
            <a:off x="609600" y="260350"/>
            <a:ext cx="10972800" cy="11430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ВТОРНИК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idx="1"/>
          </p:nvPr>
        </p:nvSpPr>
        <p:spPr>
          <a:xfrm>
            <a:off x="624417" y="1341439"/>
            <a:ext cx="11328400" cy="4784725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 вторник часики глаза,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Водят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взгляд туда – сюда,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Ходят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влево, ходят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вправо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устанут никогда.</a:t>
            </a: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Повернуть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глаза в правую сторону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 левую, голова неподвижна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(снимает глазное напряжение).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188913"/>
            <a:ext cx="92604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267" y="260351"/>
            <a:ext cx="9383184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7"/>
          <p:cNvSpPr>
            <a:spLocks noGrp="1" noChangeArrowheads="1"/>
          </p:cNvSpPr>
          <p:nvPr>
            <p:ph type="title"/>
          </p:nvPr>
        </p:nvSpPr>
        <p:spPr>
          <a:xfrm>
            <a:off x="335360" y="285315"/>
            <a:ext cx="10972800" cy="11430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СРЕДА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idx="1"/>
          </p:nvPr>
        </p:nvSpPr>
        <p:spPr>
          <a:xfrm>
            <a:off x="624417" y="1341439"/>
            <a:ext cx="11328400" cy="4784725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среду в жмурки мы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играем,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Крепко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глазки закрываем.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два, три,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четыре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пять,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Будем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глазки открывать.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Жмуримся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открываем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игру мы продолжаем.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Плотно закрыть глаза, досчитать да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пяти</a:t>
            </a: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и широко открыть глазки; (упражнение для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снятия глазного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напряжения)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188913"/>
            <a:ext cx="92604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267" y="260351"/>
            <a:ext cx="9383184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7"/>
          <p:cNvSpPr>
            <a:spLocks noGrp="1" noChangeArrowheads="1"/>
          </p:cNvSpPr>
          <p:nvPr>
            <p:ph type="title"/>
          </p:nvPr>
        </p:nvSpPr>
        <p:spPr>
          <a:xfrm>
            <a:off x="335360" y="116633"/>
            <a:ext cx="10972800" cy="108012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ЧЕТВЕРГ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idx="1"/>
          </p:nvPr>
        </p:nvSpPr>
        <p:spPr>
          <a:xfrm>
            <a:off x="624417" y="1125538"/>
            <a:ext cx="11328400" cy="5000625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четвергам мы смотрим вдаль,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На это времени не жаль,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Что вблизи и что вдали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Глазки рассмотреть должны.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Смотреть прямо перед собой, поставить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алец на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расстояние 25-30 см. от глаз,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перевести взор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на кончик пальца и смотреть на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опустить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руку. (Укрепляет мышцы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глаз</a:t>
            </a:r>
          </a:p>
          <a:p>
            <a:pPr marL="35560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и совершенствует их координации)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188913"/>
            <a:ext cx="92604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267" y="260351"/>
            <a:ext cx="9383184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7"/>
          <p:cNvSpPr>
            <a:spLocks noGrp="1" noChangeArrowheads="1"/>
          </p:cNvSpPr>
          <p:nvPr>
            <p:ph type="title"/>
          </p:nvPr>
        </p:nvSpPr>
        <p:spPr>
          <a:xfrm>
            <a:off x="335360" y="116633"/>
            <a:ext cx="10972800" cy="108012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ПЯТНИЦА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idx="1"/>
          </p:nvPr>
        </p:nvSpPr>
        <p:spPr>
          <a:xfrm>
            <a:off x="1306286" y="992777"/>
            <a:ext cx="9627325" cy="4741499"/>
          </a:xfrm>
        </p:spPr>
        <p:txBody>
          <a:bodyPr>
            <a:noAutofit/>
          </a:bodyPr>
          <a:lstStyle/>
          <a:p>
            <a:pPr lvl="6" algn="just">
              <a:spcBef>
                <a:spcPts val="0"/>
              </a:spcBef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пятницу мы не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зевали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Глаза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кругу побежали.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		Остановка, и опять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		В другую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сторону бежать.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Поднять глаза вверх, вправо, вниз, влево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вверх; и обратно: влево, вниз, вправо и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снова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вверх; (совершенствует сложные движения глаз)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188913"/>
            <a:ext cx="92604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267" y="260351"/>
            <a:ext cx="9383184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7"/>
          <p:cNvSpPr>
            <a:spLocks noGrp="1" noChangeArrowheads="1"/>
          </p:cNvSpPr>
          <p:nvPr>
            <p:ph type="title"/>
          </p:nvPr>
        </p:nvSpPr>
        <p:spPr>
          <a:xfrm>
            <a:off x="335360" y="116633"/>
            <a:ext cx="10972800" cy="108012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СУББОТА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idx="1"/>
          </p:nvPr>
        </p:nvSpPr>
        <p:spPr>
          <a:xfrm>
            <a:off x="624417" y="1125538"/>
            <a:ext cx="11328400" cy="5000625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Хоть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субботу выходной,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Мы не ленимся с тобой.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Ищем взглядом уголки,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Чтобы бегали зрачки.</a:t>
            </a: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Посмотреть взглядом в верхний правый угол, затем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нижний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левый; перевести взгляд в верхний левый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угол и нижний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правый (совершенствует сложные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глаз)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188913"/>
            <a:ext cx="92604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267" y="260351"/>
            <a:ext cx="9383184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7"/>
          <p:cNvSpPr>
            <a:spLocks noGrp="1" noChangeArrowheads="1"/>
          </p:cNvSpPr>
          <p:nvPr>
            <p:ph type="title"/>
          </p:nvPr>
        </p:nvSpPr>
        <p:spPr>
          <a:xfrm>
            <a:off x="335360" y="116633"/>
            <a:ext cx="10972800" cy="108012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ВОСКРЕСЕНЬЕ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idx="1"/>
          </p:nvPr>
        </p:nvSpPr>
        <p:spPr>
          <a:xfrm>
            <a:off x="624417" y="1125538"/>
            <a:ext cx="11328400" cy="5000625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воскресенье будем спать,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потом пойдём гулять,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глазки закалялись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воздухом дышать.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Закрыть веки, массировать их с помощью круговых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движений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пальцев: верхнее веко от носа к наружному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краю глаз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нижнее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веко от наружного края к носу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560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наоборот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(расслабляет мышцы и улучшает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кровообращение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188913"/>
            <a:ext cx="92604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267" y="260351"/>
            <a:ext cx="9383184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7"/>
          <p:cNvSpPr>
            <a:spLocks noGrp="1" noChangeArrowheads="1"/>
          </p:cNvSpPr>
          <p:nvPr>
            <p:ph type="title"/>
          </p:nvPr>
        </p:nvSpPr>
        <p:spPr>
          <a:xfrm>
            <a:off x="1678517" y="274638"/>
            <a:ext cx="8930216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8800" dirty="0" smtClean="0">
                <a:solidFill>
                  <a:srgbClr val="00B050"/>
                </a:solidFill>
                <a:latin typeface="Monotype Corsiva" pitchFamily="66" charset="0"/>
              </a:rPr>
              <a:t>Условия :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200151" y="1600201"/>
            <a:ext cx="9889067" cy="45259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  <a:defRPr/>
            </a:pPr>
            <a:endParaRPr lang="ru-RU" altLang="ru-RU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Для проведения не требуется специальных условий.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Любая гимнастика для глаз проводится стоя.</a:t>
            </a:r>
            <a:endParaRPr lang="ru-RU" altLang="ru-RU" sz="4400" dirty="0" smtClean="0"/>
          </a:p>
          <a:p>
            <a:pPr eaLnBrk="1" hangingPunct="1">
              <a:buNone/>
              <a:defRPr/>
            </a:pPr>
            <a:endParaRPr lang="ru-RU" altLang="ru-RU" sz="4400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 </a:t>
            </a:r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188913"/>
            <a:ext cx="92604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267" y="260351"/>
            <a:ext cx="9383184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7"/>
          <p:cNvSpPr>
            <a:spLocks noGrp="1" noChangeArrowheads="1"/>
          </p:cNvSpPr>
          <p:nvPr>
            <p:ph type="title"/>
          </p:nvPr>
        </p:nvSpPr>
        <p:spPr>
          <a:xfrm>
            <a:off x="1678517" y="274638"/>
            <a:ext cx="8930216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8800" dirty="0" smtClean="0">
                <a:solidFill>
                  <a:srgbClr val="00B050"/>
                </a:solidFill>
                <a:latin typeface="Monotype Corsiva" pitchFamily="66" charset="0"/>
              </a:rPr>
              <a:t>Правило: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110343" y="1423851"/>
            <a:ext cx="9978875" cy="4702313"/>
          </a:xfrm>
        </p:spPr>
        <p:txBody>
          <a:bodyPr>
            <a:noAutofit/>
          </a:bodyPr>
          <a:lstStyle/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altLang="ru-RU" sz="2400" dirty="0" smtClean="0"/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ри  выполнении упражнений голова неподвижна (если не указано иначе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None/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Детям с патологией зрения противопоказаны упражнения, связанные с длительным и резким наклоном головы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Прием проведения – наглядный показ действий педагога.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3600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 </a:t>
            </a:r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188913"/>
            <a:ext cx="92604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267" y="260351"/>
            <a:ext cx="9383184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7"/>
          <p:cNvSpPr>
            <a:spLocks noGrp="1" noChangeArrowheads="1"/>
          </p:cNvSpPr>
          <p:nvPr>
            <p:ph type="title"/>
          </p:nvPr>
        </p:nvSpPr>
        <p:spPr>
          <a:xfrm>
            <a:off x="1678517" y="274638"/>
            <a:ext cx="8930216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5400" dirty="0" smtClean="0">
                <a:solidFill>
                  <a:srgbClr val="00B050"/>
                </a:solidFill>
                <a:latin typeface="Monotype Corsiva" pitchFamily="66" charset="0"/>
              </a:rPr>
              <a:t>Зрительная гимнастика используется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200151" y="1600201"/>
            <a:ext cx="9889067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улучшения циркуляции крови и внутриглазной жидкости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глаз;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укрепления мышц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глаз;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улучшения аккомодации.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267" y="188913"/>
            <a:ext cx="92604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267" y="260351"/>
            <a:ext cx="9383184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5400" dirty="0" smtClean="0">
                <a:solidFill>
                  <a:srgbClr val="00B050"/>
                </a:solidFill>
                <a:latin typeface="Monotype Corsiva" pitchFamily="66" charset="0"/>
              </a:rPr>
              <a:t>Рекомендации:</a:t>
            </a:r>
          </a:p>
        </p:txBody>
      </p:sp>
      <p:sp>
        <p:nvSpPr>
          <p:cNvPr id="8199" name="Rectangle 1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проводить гимнастику 2-3 раза в день по 3-5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минут;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использовать мелкие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предметы;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использовать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стихи;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6"/>
              </a:buBlip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упражнения для всех возрастов одинаковые(дозировка увеличивается)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17829" cy="6858000"/>
          </a:xfrm>
        </p:spPr>
      </p:pic>
    </p:spTree>
    <p:extLst>
      <p:ext uri="{BB962C8B-B14F-4D97-AF65-F5344CB8AC3E}">
        <p14:creationId xmlns:p14="http://schemas.microsoft.com/office/powerpoint/2010/main" xmlns="" val="369282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00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204</Words>
  <Application>Microsoft Office PowerPoint</Application>
  <PresentationFormat>Произвольный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Гимнастика  для глаз</vt:lpstr>
      <vt:lpstr>Цель:</vt:lpstr>
      <vt:lpstr>Условия :</vt:lpstr>
      <vt:lpstr>Правило:</vt:lpstr>
      <vt:lpstr>Зрительная гимнастика используется</vt:lpstr>
      <vt:lpstr>Рекомендации: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ПОНЕДЕЛЬНИК</vt:lpstr>
      <vt:lpstr>ВТОРНИК</vt:lpstr>
      <vt:lpstr>СРЕДА</vt:lpstr>
      <vt:lpstr>ЧЕТВЕРГ</vt:lpstr>
      <vt:lpstr>ПЯТНИЦА</vt:lpstr>
      <vt:lpstr>СУББОТА</vt:lpstr>
      <vt:lpstr>ВОСКРЕСЕНЬЕ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9</cp:revision>
  <dcterms:created xsi:type="dcterms:W3CDTF">2017-12-11T08:00:30Z</dcterms:created>
  <dcterms:modified xsi:type="dcterms:W3CDTF">2021-04-27T16:54:17Z</dcterms:modified>
</cp:coreProperties>
</file>